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3F282-8BB4-DB4D-BC99-FDDC1A95A792}" type="datetimeFigureOut">
              <a:rPr lang="en-US" smtClean="0"/>
              <a:t>16/02/2015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AA13B-0641-F743-8191-DC626AC1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D987D-6D40-D743-B2FA-677F338C52D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Section break slides would help with navigation as I felt I got a little lost as I went through.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D987D-6D40-D743-B2FA-677F338C52D4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Section break slides would help with navigation as I felt I got a little lost as I went through.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and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931" y="-17463"/>
            <a:ext cx="9144000" cy="68754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8018"/>
            <a:ext cx="9144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74675"/>
            <a:ext cx="9144000" cy="3962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105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7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69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72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2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2762" y="4581137"/>
            <a:ext cx="9144000" cy="22768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87730"/>
            <a:ext cx="9144000" cy="117027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574675"/>
            <a:ext cx="9144000" cy="396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-4785" y="620688"/>
            <a:ext cx="9144000" cy="3962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11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8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77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9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23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82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43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964974" y="1158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EC2DD2F-FD20-714A-A72A-6B41C0A5474F}" type="slidenum">
              <a:rPr lang="en-US" sz="1200">
                <a:solidFill>
                  <a:srgbClr val="FF6600"/>
                </a:solidFill>
                <a:latin typeface="Georgia" charset="0"/>
                <a:ea typeface="Helvetica Light" charset="0"/>
                <a:cs typeface="ＭＳ Ｐゴシック" charset="-128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FF6600"/>
              </a:solidFill>
              <a:latin typeface="Georgia" charset="0"/>
              <a:ea typeface="Helvetica Light" charset="0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4680"/>
            <a:ext cx="9144000" cy="6283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13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ChangeArrowheads="1"/>
          </p:cNvSpPr>
          <p:nvPr/>
        </p:nvSpPr>
        <p:spPr bwMode="auto">
          <a:xfrm>
            <a:off x="252046" y="76200"/>
            <a:ext cx="863990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6600"/>
                </a:solidFill>
                <a:latin typeface="Georgia" charset="0"/>
                <a:ea typeface="Georgia" charset="0"/>
                <a:cs typeface="Georgia" charset="0"/>
              </a:rPr>
              <a:t>05</a:t>
            </a:r>
            <a:r>
              <a:rPr lang="en-US" sz="2000" i="1" dirty="0">
                <a:solidFill>
                  <a:srgbClr val="FF6600"/>
                </a:solidFill>
                <a:latin typeface="Georgia" charset="0"/>
                <a:ea typeface="Georgia" charset="0"/>
                <a:cs typeface="Georgia" charset="0"/>
              </a:rPr>
              <a:t> Messages and activities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20717"/>
          <a:ext cx="9143999" cy="7285990"/>
        </p:xfrm>
        <a:graphic>
          <a:graphicData uri="http://schemas.openxmlformats.org/drawingml/2006/table">
            <a:tbl>
              <a:tblPr/>
              <a:tblGrid>
                <a:gridCol w="1125415"/>
                <a:gridCol w="2004646"/>
                <a:gridCol w="2004646"/>
                <a:gridCol w="2004646"/>
                <a:gridCol w="2004646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Opportunity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Students’ priority for fast transport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Students’ priority for low cost transport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Use the power of social norms, and frame cycling as normal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Support those with low confidence about cycling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1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" charset="0"/>
                          <a:cs typeface="+mn-cs"/>
                        </a:rPr>
                        <a:t>Messaging aims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Helvetica Neue" charset="0"/>
                        <a:ea typeface="Helvetica" charset="0"/>
                        <a:cs typeface="+mn-cs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Reinforce the perception that cycling is a fast way to travel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Tackle any perceptions about driving as a fast way to travel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Reduce the perception that cycling involves more time in preparation and afterwards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Reconfigure any misperceptions about the cost of a bike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Communicate in a way students can relate to the money they will save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Target first years who are not using their free buss pass and second years whose free bus pass has expired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To portray cycling as a social norm for Bristol students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Helvetica" charset="0"/>
                        <a:cs typeface="Helvetica Neue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Communicate the diversity of types of cyclists to ensure different segments feel included in the norm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Helvetica" charset="0"/>
                        <a:cs typeface="Helvetica Neue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Use peer messaging to reinforce the perception of group norms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To encourage those with low confidence to take a small step, and try cycling out for just a day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Helvetica" charset="0"/>
                        <a:cs typeface="Helvetica Neue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A light touch, low commitment required, not changing lifestyle totally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Helvetica" charset="0"/>
                        <a:cs typeface="Helvetica Neue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Starting small in order to build confidence/perception of safety through positive experiences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Segments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Freedom Seekers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Safe Travellers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Freedom Seekers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Safe Travellers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Social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Normals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Social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Normals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Helvetica" charset="0"/>
                        <a:cs typeface="Helvetica Neue"/>
                      </a:endParaRPr>
                    </a:p>
                    <a:p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Safe Travellers</a:t>
                      </a:r>
                      <a:endParaRPr lang="en-US" sz="1000" dirty="0">
                        <a:latin typeface="Helvetica Neue"/>
                        <a:cs typeface="Helvetica Neue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Safe Travellers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Social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Normals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45 Helvetica Light" charset="0"/>
                        <a:cs typeface="Helvetica Neue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Freedom Seekers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1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Potential activities</a:t>
                      </a:r>
                    </a:p>
                    <a:p>
                      <a:pPr marL="17938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Social media: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 Viral Video telling the story of a cyclist overtaking cars with a counter on screen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Experiential: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Myth Busting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  <a:cs typeface="+mn-cs"/>
                        </a:rPr>
                        <a:t>– bust myths regarding car costs by bringing to life relative cost differences car/bus/bike, making savings tangible and visible, e.g.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a pile of cash displayed at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uni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Peer messaging: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 train existing network of paid Cycling Champs in face to face marketing and encourage them to disseminate the brand messages: cycling is normal and what your peers are doing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Experiential: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 Bike for a Bit - an experiential campaign, using face to face street engagement to encourage bus users or car drivers to try cycling for a day or shorter, providing those with low confidence with positive experiences of cycling. Use the council’s fleet of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loanable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 bikes  </a:t>
                      </a:r>
                      <a:endParaRPr lang="en-US" sz="1000" dirty="0">
                        <a:latin typeface="Helvetica Neue"/>
                        <a:cs typeface="Helvetica Neue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1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Print: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Giveaways of shower caps/shower gel with messages communicating service improvements (i.e. extra showers)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Print/social media: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Better than Bus - target students whose fee buss pass has just expired with multi-media campaign promoting cost savings of cycling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Social media: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incentivise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 the participants of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Bike for a Bit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to post photos of themselves taking on the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Helvetica" charset="0"/>
                          <a:cs typeface="Helvetica Neue"/>
                        </a:rPr>
                        <a:t>Bike for a Bit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challenge on their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Facebook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 pages using the Bike for a Bit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hashtag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. Those voted the funniest/best win shopping vouchers. This will help to communicate that everyone is biking, and the perception that it is a social norm.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45 Helvetica Light" charset="0"/>
                        <a:cs typeface="Helvetica Neue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7112">
                <a:tc>
                  <a:txBody>
                    <a:bodyPr/>
                    <a:lstStyle/>
                    <a:p>
                      <a:pPr marL="17938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Experiential: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 a Sleep In (flash mob or performers) at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uni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 to communicate the extra time to lie in if cycling. Alternatively a Cycle Mob of well rested cyclist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Social media: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 See How to Save - promote any special offers or discounts on bikes through SU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Experiential/social media: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Fair-Weather micro campaign taking advantage of good weather bringing more cyclists out. Voting on the best photo of sunny cycling or a mascot in odd places, winning Amazon vouchers. Makes it look like all are cycling if voting on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Facebook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 and Twitter.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45 Helvetica Light" charset="0"/>
                        <a:cs typeface="Helvetica Neue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45 Helvetica Light" charset="0"/>
                        <a:cs typeface="Helvetica Neue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7112">
                <a:tc>
                  <a:txBody>
                    <a:bodyPr/>
                    <a:lstStyle/>
                    <a:p>
                      <a:pPr marL="17938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Email: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Travel Times - include information (visually represented) about travel times by bike with accommodation emails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6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ChangeArrowheads="1"/>
          </p:cNvSpPr>
          <p:nvPr/>
        </p:nvSpPr>
        <p:spPr bwMode="auto">
          <a:xfrm>
            <a:off x="252046" y="76200"/>
            <a:ext cx="863990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6600"/>
                </a:solidFill>
                <a:latin typeface="Georgia" charset="0"/>
                <a:ea typeface="Georgia" charset="0"/>
                <a:cs typeface="Georgia" charset="0"/>
              </a:rPr>
              <a:t>05</a:t>
            </a:r>
            <a:r>
              <a:rPr lang="en-US" sz="2000" i="1" dirty="0">
                <a:solidFill>
                  <a:srgbClr val="FF6600"/>
                </a:solidFill>
                <a:latin typeface="Georgia" charset="0"/>
                <a:ea typeface="Georgia" charset="0"/>
                <a:cs typeface="Georgia" charset="0"/>
              </a:rPr>
              <a:t> Messages </a:t>
            </a:r>
            <a:r>
              <a:rPr lang="en-US" sz="2000" i="1">
                <a:solidFill>
                  <a:srgbClr val="FF6600"/>
                </a:solidFill>
                <a:latin typeface="Georgia" charset="0"/>
                <a:ea typeface="Georgia" charset="0"/>
                <a:cs typeface="Georgia" charset="0"/>
              </a:rPr>
              <a:t>and activities</a:t>
            </a:r>
            <a:endParaRPr lang="en-US" sz="2000" i="1" dirty="0">
              <a:solidFill>
                <a:srgbClr val="FF66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51582"/>
              </p:ext>
            </p:extLst>
          </p:nvPr>
        </p:nvGraphicFramePr>
        <p:xfrm>
          <a:off x="0" y="620712"/>
          <a:ext cx="9144003" cy="6713942"/>
        </p:xfrm>
        <a:graphic>
          <a:graphicData uri="http://schemas.openxmlformats.org/drawingml/2006/table">
            <a:tbl>
              <a:tblPr/>
              <a:tblGrid>
                <a:gridCol w="1200855"/>
                <a:gridCol w="1985787"/>
                <a:gridCol w="1985787"/>
                <a:gridCol w="1985787"/>
                <a:gridCol w="1985787"/>
              </a:tblGrid>
              <a:tr h="673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Opportunity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Reconfigure perception that drivers are achievers and cyclists aren’t</a:t>
                      </a:r>
                    </a:p>
                    <a:p>
                      <a:endParaRPr lang="en-US" sz="1200" b="1" dirty="0"/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Reconfigure students’ perception that cycling is hard work / complicated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Reconfigure students’ perception that cycling is unsafe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Students’ self-perception as fitness conscious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3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" charset="0"/>
                          <a:cs typeface="+mn-cs"/>
                        </a:rPr>
                        <a:t>Messaging aims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Helvetica Neue" charset="0"/>
                        <a:ea typeface="Helvetica" charset="0"/>
                        <a:cs typeface="+mn-cs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To amend the perception that drivers are achievers and cyclists aren’t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45 Helvetica Light" charset="0"/>
                        <a:cs typeface="Helvetica Neue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Target those segments that see themselves as achievers, and bridge the perception gap with how they see cyclists </a:t>
                      </a:r>
                    </a:p>
                    <a:p>
                      <a:endParaRPr lang="en-US" sz="1000" dirty="0">
                        <a:latin typeface="Helvetica Neue"/>
                        <a:cs typeface="Helvetica Neue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Tackle perceptions that cycling is hard, complicated and inconvenient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Tackle perceptions that it requires special clothes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Make it appear easier, less of a commitment and something you don’t have to do everyday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Tackle perception that cycling is unsafe through framing of statistics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Communicate the relative safety of cycling as opposed to other modes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Promote the safe cycle routes, and initiatives such as group route rides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Promote cycling as a free way of getting fitter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Promote cycling as a way of getting fitter that requires no extra activities, it’s part of the day routines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Communicate the health benefits of cycling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8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Segments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Freedom Seekers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Safe Travellers</a:t>
                      </a:r>
                    </a:p>
                    <a:p>
                      <a:endParaRPr lang="en-US" sz="1000" dirty="0">
                        <a:latin typeface="Helvetica Neue"/>
                        <a:cs typeface="Helvetica Neue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Safe Travellers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Social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Normals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Freedom Seekers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Safe Travellers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Social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Normals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Freedom Seekers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Safe Travellers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6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Potential activities</a:t>
                      </a:r>
                    </a:p>
                    <a:p>
                      <a:pPr marL="17938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Print: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 Cycle Stars campaign portraying cyclists as achievers using celebrities who bicycle. Adapt to celebs that students will be more likely to identify with, e.g. Charlie Roper, or famous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Bristolians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 such as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Banksy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/>
                          <a:ea typeface="45 Helvetica Light" charset="0"/>
                          <a:cs typeface="Helvetica Neue"/>
                        </a:rPr>
                        <a:t>. Also maybe peer achievers: making celebs out of existing cyclists </a:t>
                      </a:r>
                    </a:p>
                    <a:p>
                      <a:endParaRPr lang="en-US" sz="1000" dirty="0">
                        <a:latin typeface="Helvetica Neue"/>
                        <a:cs typeface="Helvetica Neue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Experiential/print: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organise a series of Flash Mobs of cyclists dressed in cool and normal clothes to communicate how others cycle without needing ‘silly’ clothes/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lycra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. Conduct high quality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photoshoot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 to use in print campaign making cyclists look cool AND normal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Print/social media: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Framing Statistics to communicate how safe cycling is in comparison to driving - “You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  <a:cs typeface="+mn-cs"/>
                        </a:rPr>
                        <a:t>have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 a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x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% higher chance of having a car accident than a bike accident”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Print: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 Free Fitness - position cycling as a free way of getting fit, juxtaposed with the cost of a gym membership. UoB particularly has a sporting culture so target Wednesday afternoons (dedicated sports afternoon) NB first years get free gym pass too!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45 Helvetica Light" charset="0"/>
                        <a:cs typeface="Helvetica Neue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Experiential: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Signposting Graffiti at key locations (e.g. beginning of hill to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uni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) to mark where they can get off and walk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Print/social media: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 Relative Statistics - using stats on safety and accident levels in relation to the number of cyclists to communicate that it is low risk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35087">
                <a:tc>
                  <a:txBody>
                    <a:bodyPr/>
                    <a:lstStyle/>
                    <a:p>
                      <a:pPr marL="17938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/>
                        <a:ea typeface="45 Helvetica Light" charset="0"/>
                        <a:cs typeface="Helvetica Neue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Social media: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Helvetica" charset="0"/>
                        </a:rPr>
                        <a:t> share How To videos to help demonstrate and communicate how easy it is to lock up your bike securely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Print/social media: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 Neue" charset="0"/>
                          <a:ea typeface="45 Helvetica Light" charset="0"/>
                        </a:rPr>
                        <a:t>Safe Routes campaign to promote the use of alternative rather than main roads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 Neue" charset="0"/>
                        <a:ea typeface="45 Helvetica Light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45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creates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Macintosh PowerPoint</Application>
  <PresentationFormat>On-screen Show (4:3)</PresentationFormat>
  <Paragraphs>98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Uscreates templates</vt:lpstr>
      <vt:lpstr>PowerPoint Presentation</vt:lpstr>
      <vt:lpstr>PowerPoint Presentation</vt:lpstr>
    </vt:vector>
  </TitlesOfParts>
  <Company>Uscreates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Boyles</dc:creator>
  <cp:lastModifiedBy>Alan Boyles</cp:lastModifiedBy>
  <cp:revision>1</cp:revision>
  <dcterms:created xsi:type="dcterms:W3CDTF">2015-02-16T11:47:59Z</dcterms:created>
  <dcterms:modified xsi:type="dcterms:W3CDTF">2015-02-16T11:48:17Z</dcterms:modified>
</cp:coreProperties>
</file>